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1632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7864440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mailto:hello@datawiz.io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Коммуникации.png"/>
          <p:cNvPicPr/>
          <p:nvPr/>
        </p:nvPicPr>
        <p:blipFill>
          <a:blip r:embed="rId2">
            <a:alphaModFix amt="47148"/>
            <a:extLst/>
          </a:blip>
          <a:stretch>
            <a:fillRect/>
          </a:stretch>
        </p:blipFill>
        <p:spPr>
          <a:xfrm>
            <a:off x="758929" y="3763661"/>
            <a:ext cx="11486942" cy="5264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Untitled-2-filtered.png"/>
          <p:cNvPicPr/>
          <p:nvPr/>
        </p:nvPicPr>
        <p:blipFill>
          <a:blip r:embed="rId3">
            <a:alphaModFix amt="25000"/>
            <a:extLst/>
          </a:blip>
          <a:srcRect/>
          <a:stretch>
            <a:fillRect/>
          </a:stretch>
        </p:blipFill>
        <p:spPr>
          <a:xfrm>
            <a:off x="-48345" y="3312069"/>
            <a:ext cx="13112074" cy="646559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2534642" y="1100247"/>
            <a:ext cx="2977985" cy="297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872768" y="798414"/>
            <a:ext cx="8181777" cy="3302001"/>
          </a:xfrm>
          <a:prstGeom prst="rect">
            <a:avLst/>
          </a:prstGeom>
        </p:spPr>
        <p:txBody>
          <a:bodyPr/>
          <a:lstStyle>
            <a:lvl1pPr defTabSz="457200">
              <a:defRPr sz="28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 dirty="0">
                <a:solidFill>
                  <a:srgbClr val="6D6D6D"/>
                </a:solidFill>
              </a:rPr>
              <a:t>SALES ANALYTIC FOR RETAIL / FMCG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138766" y="4479726"/>
            <a:ext cx="10464801" cy="1130301"/>
          </a:xfrm>
          <a:prstGeom prst="rect">
            <a:avLst/>
          </a:prstGeom>
        </p:spPr>
        <p:txBody>
          <a:bodyPr/>
          <a:lstStyle>
            <a:lvl1pPr defTabSz="457200">
              <a:defRPr sz="20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6D6D6D"/>
                </a:solidFill>
              </a:rPr>
              <a:t>Datawiz Inc.</a:t>
            </a:r>
          </a:p>
        </p:txBody>
      </p:sp>
      <p:pic>
        <p:nvPicPr>
          <p:cNvPr id="37" name="Logo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24958" y="1567147"/>
            <a:ext cx="6613017" cy="2208987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295008" y="2664864"/>
            <a:ext cx="2328070" cy="18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41" name="Shape 41"/>
          <p:cNvSpPr/>
          <p:nvPr/>
        </p:nvSpPr>
        <p:spPr>
          <a:xfrm>
            <a:off x="9962292" y="2671740"/>
            <a:ext cx="2485034" cy="23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10 слайд.png"/>
          <p:cNvPicPr/>
          <p:nvPr/>
        </p:nvPicPr>
        <p:blipFill>
          <a:blip r:embed="rId2">
            <a:alphaModFix amt="90000"/>
            <a:extLst/>
          </a:blip>
          <a:stretch>
            <a:fillRect/>
          </a:stretch>
        </p:blipFill>
        <p:spPr>
          <a:xfrm>
            <a:off x="2615583" y="2671627"/>
            <a:ext cx="7773634" cy="5966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Untitled-2.png"/>
          <p:cNvPicPr/>
          <p:nvPr/>
        </p:nvPicPr>
        <p:blipFill>
          <a:blip r:embed="rId3">
            <a:alphaModFix amt="10000"/>
            <a:extLst/>
          </a:blip>
          <a:srcRect l="37910" r="2244"/>
          <a:stretch>
            <a:fillRect/>
          </a:stretch>
        </p:blipFill>
        <p:spPr>
          <a:xfrm>
            <a:off x="-19993" y="2671627"/>
            <a:ext cx="13044786" cy="646559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1519270" y="275103"/>
            <a:ext cx="996626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356615">
              <a:defRPr sz="4055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55">
                <a:solidFill>
                  <a:srgbClr val="6D6D6D"/>
                </a:solidFill>
              </a:rPr>
              <a:t>Most useful analysis (ABC, XYZ, FSR) for products performance optimization</a:t>
            </a:r>
          </a:p>
        </p:txBody>
      </p:sp>
      <p:sp>
        <p:nvSpPr>
          <p:cNvPr id="172" name="Shape 172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3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irs 11слайд.png"/>
          <p:cNvPicPr/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358128" y="3199266"/>
            <a:ext cx="12288544" cy="2744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Untitled-2.png"/>
          <p:cNvPicPr/>
          <p:nvPr/>
        </p:nvPicPr>
        <p:blipFill>
          <a:blip r:embed="rId3">
            <a:alphaModFix amt="10000"/>
            <a:extLst/>
          </a:blip>
          <a:srcRect l="27930" r="6787"/>
          <a:stretch>
            <a:fillRect/>
          </a:stretch>
        </p:blipFill>
        <p:spPr>
          <a:xfrm>
            <a:off x="-15611" y="3180597"/>
            <a:ext cx="13036022" cy="592313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81"/>
          <p:cNvSpPr/>
          <p:nvPr/>
        </p:nvSpPr>
        <p:spPr>
          <a:xfrm>
            <a:off x="1519270" y="8419"/>
            <a:ext cx="996626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20623">
              <a:defRPr sz="4784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784" dirty="0">
                <a:solidFill>
                  <a:srgbClr val="6D6D6D"/>
                </a:solidFill>
              </a:rPr>
              <a:t>Deployment of Association Rules</a:t>
            </a:r>
            <a:endParaRPr sz="2484" dirty="0">
              <a:solidFill>
                <a:srgbClr val="6D6D6D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83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2399915" y="1674402"/>
            <a:ext cx="820497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6D6D6D"/>
                </a:solidFill>
              </a:rPr>
              <a:t>Pair products that are often purchased together</a:t>
            </a:r>
          </a:p>
        </p:txBody>
      </p:sp>
      <p:sp>
        <p:nvSpPr>
          <p:cNvPr id="187" name="Shape 187"/>
          <p:cNvSpPr/>
          <p:nvPr/>
        </p:nvSpPr>
        <p:spPr>
          <a:xfrm>
            <a:off x="2080865" y="6324647"/>
            <a:ext cx="8843070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6D6D6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D6D6D"/>
                </a:solidFill>
              </a:rPr>
              <a:t>Use pair products to make and execute promo complain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333.png"/>
          <p:cNvPicPr/>
          <p:nvPr/>
        </p:nvPicPr>
        <p:blipFill>
          <a:blip r:embed="rId2">
            <a:alphaModFix amt="90000"/>
            <a:extLst/>
          </a:blip>
          <a:stretch>
            <a:fillRect/>
          </a:stretch>
        </p:blipFill>
        <p:spPr>
          <a:xfrm>
            <a:off x="121747" y="3141815"/>
            <a:ext cx="5404048" cy="5548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8.png"/>
          <p:cNvPicPr/>
          <p:nvPr/>
        </p:nvPicPr>
        <p:blipFill>
          <a:blip r:embed="rId3">
            <a:alphaModFix amt="90000"/>
            <a:extLst/>
          </a:blip>
          <a:stretch>
            <a:fillRect/>
          </a:stretch>
        </p:blipFill>
        <p:spPr>
          <a:xfrm>
            <a:off x="5494866" y="6034678"/>
            <a:ext cx="4876283" cy="2378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9.png"/>
          <p:cNvPicPr/>
          <p:nvPr/>
        </p:nvPicPr>
        <p:blipFill>
          <a:blip r:embed="rId4">
            <a:alphaModFix amt="90000"/>
            <a:extLst/>
          </a:blip>
          <a:stretch>
            <a:fillRect/>
          </a:stretch>
        </p:blipFill>
        <p:spPr>
          <a:xfrm>
            <a:off x="5482166" y="3347945"/>
            <a:ext cx="4876283" cy="2378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10.png"/>
          <p:cNvPicPr/>
          <p:nvPr/>
        </p:nvPicPr>
        <p:blipFill>
          <a:blip r:embed="rId5">
            <a:alphaModFix amt="90000"/>
            <a:extLst/>
          </a:blip>
          <a:stretch>
            <a:fillRect/>
          </a:stretch>
        </p:blipFill>
        <p:spPr>
          <a:xfrm>
            <a:off x="10514062" y="3149179"/>
            <a:ext cx="2063539" cy="5250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Untitled-2.png"/>
          <p:cNvPicPr/>
          <p:nvPr/>
        </p:nvPicPr>
        <p:blipFill>
          <a:blip r:embed="rId6">
            <a:alphaModFix amt="15000"/>
            <a:extLst/>
          </a:blip>
          <a:srcRect l="31339" r="8817"/>
          <a:stretch>
            <a:fillRect/>
          </a:stretch>
        </p:blipFill>
        <p:spPr>
          <a:xfrm>
            <a:off x="-19763" y="2645048"/>
            <a:ext cx="13044324" cy="646559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1519270" y="32120"/>
            <a:ext cx="996626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457200">
              <a:defRPr sz="1800"/>
            </a:pPr>
            <a:r>
              <a:rPr sz="4000" dirty="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rPr>
              <a:t>Datawiz Mobile Application</a:t>
            </a:r>
          </a:p>
          <a:p>
            <a:pPr lvl="0" defTabSz="457200">
              <a:defRPr sz="1800"/>
            </a:pPr>
            <a:endParaRPr sz="2700" dirty="0">
              <a:solidFill>
                <a:srgbClr val="6D6D6D"/>
              </a:solidFill>
              <a:latin typeface="ヒラギノ丸ゴ Pro"/>
              <a:ea typeface="ヒラギノ丸ゴ Pro"/>
              <a:cs typeface="ヒラギノ丸ゴ Pro"/>
              <a:sym typeface="ヒラギノ丸ゴ Pro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98" name="Logo.ai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3670628" y="1384306"/>
            <a:ext cx="566354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30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6D6D6D"/>
                </a:solidFill>
              </a:rPr>
              <a:t>Get sale analytics on the phone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22.png"/>
          <p:cNvPicPr/>
          <p:nvPr/>
        </p:nvPicPr>
        <p:blipFill>
          <a:blip r:embed="rId2">
            <a:alphaModFix amt="90000"/>
            <a:extLst/>
          </a:blip>
          <a:stretch>
            <a:fillRect/>
          </a:stretch>
        </p:blipFill>
        <p:spPr>
          <a:xfrm>
            <a:off x="4808140" y="1707643"/>
            <a:ext cx="7738667" cy="7738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11.png"/>
          <p:cNvPicPr/>
          <p:nvPr/>
        </p:nvPicPr>
        <p:blipFill>
          <a:blip r:embed="rId3">
            <a:alphaModFix amt="90000"/>
            <a:extLst/>
          </a:blip>
          <a:srcRect l="22459" r="24355"/>
          <a:stretch>
            <a:fillRect/>
          </a:stretch>
        </p:blipFill>
        <p:spPr>
          <a:xfrm>
            <a:off x="1250751" y="2351030"/>
            <a:ext cx="3431476" cy="6451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Untitled-2.png"/>
          <p:cNvPicPr/>
          <p:nvPr/>
        </p:nvPicPr>
        <p:blipFill>
          <a:blip r:embed="rId4">
            <a:alphaModFix amt="18073"/>
            <a:extLst/>
          </a:blip>
          <a:srcRect l="46734"/>
          <a:stretch>
            <a:fillRect/>
          </a:stretch>
        </p:blipFill>
        <p:spPr>
          <a:xfrm>
            <a:off x="-8342" y="1879357"/>
            <a:ext cx="13021485" cy="7251208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1519270" y="-145155"/>
            <a:ext cx="996626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40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 dirty="0">
                <a:solidFill>
                  <a:srgbClr val="6D6D6D"/>
                </a:solidFill>
              </a:rPr>
              <a:t>Get daily KPI reports by SMS </a:t>
            </a:r>
          </a:p>
        </p:txBody>
      </p:sp>
      <p:sp>
        <p:nvSpPr>
          <p:cNvPr id="209" name="Shape 209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0" name="Logo.ai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213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MachineLearning_ProductDetailBanner copy.png"/>
          <p:cNvPicPr/>
          <p:nvPr/>
        </p:nvPicPr>
        <p:blipFill>
          <a:blip r:embed="rId2">
            <a:alphaModFix amt="26081"/>
            <a:extLst/>
          </a:blip>
          <a:srcRect r="18201"/>
          <a:stretch>
            <a:fillRect/>
          </a:stretch>
        </p:blipFill>
        <p:spPr>
          <a:xfrm>
            <a:off x="4130413" y="2319356"/>
            <a:ext cx="8902900" cy="19177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-33906" y="4236609"/>
            <a:ext cx="6376463" cy="1702885"/>
          </a:xfrm>
          <a:prstGeom prst="rect">
            <a:avLst/>
          </a:prstGeom>
          <a:solidFill>
            <a:srgbClr val="773F9B">
              <a:alpha val="1461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8" name="Untitled-2.png"/>
          <p:cNvPicPr/>
          <p:nvPr/>
        </p:nvPicPr>
        <p:blipFill>
          <a:blip r:embed="rId3">
            <a:alphaModFix amt="60000"/>
            <a:extLst/>
          </a:blip>
          <a:srcRect l="46827" r="2151"/>
          <a:stretch>
            <a:fillRect/>
          </a:stretch>
        </p:blipFill>
        <p:spPr>
          <a:xfrm>
            <a:off x="-47462" y="1491301"/>
            <a:ext cx="13099722" cy="7615737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19"/>
          <p:cNvSpPr/>
          <p:nvPr/>
        </p:nvSpPr>
        <p:spPr>
          <a:xfrm>
            <a:off x="6330427" y="4236609"/>
            <a:ext cx="6678607" cy="1702885"/>
          </a:xfrm>
          <a:prstGeom prst="rect">
            <a:avLst/>
          </a:prstGeom>
          <a:solidFill>
            <a:srgbClr val="FFFFFF">
              <a:alpha val="6576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1788652" y="-283697"/>
            <a:ext cx="996626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40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6D6D6D"/>
                </a:solidFill>
              </a:rPr>
              <a:t>Datawiz Clustering</a:t>
            </a:r>
          </a:p>
        </p:txBody>
      </p:sp>
      <p:sp>
        <p:nvSpPr>
          <p:cNvPr id="221" name="Shape 221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2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6824068" y="3869035"/>
            <a:ext cx="5691325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lnSpc>
                <a:spcPct val="150000"/>
              </a:lnSpc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Use social demographic data to </a:t>
            </a:r>
          </a:p>
          <a:p>
            <a:pPr lvl="0" defTabSz="457200">
              <a:lnSpc>
                <a:spcPct val="150000"/>
              </a:lnSpc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define customer persona together with </a:t>
            </a:r>
          </a:p>
          <a:p>
            <a:pPr lvl="0" defTabSz="457200">
              <a:lnSpc>
                <a:spcPct val="150000"/>
              </a:lnSpc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his/her purchasing history.</a:t>
            </a:r>
          </a:p>
        </p:txBody>
      </p:sp>
      <p:pic>
        <p:nvPicPr>
          <p:cNvPr id="226" name="Datawiz Clustering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7454" y="1810072"/>
            <a:ext cx="5838495" cy="6740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как-ставить-цели.jpg"/>
          <p:cNvPicPr/>
          <p:nvPr/>
        </p:nvPicPr>
        <p:blipFill>
          <a:blip r:embed="rId2">
            <a:alphaModFix amt="21995"/>
            <a:extLst/>
          </a:blip>
          <a:srcRect l="15902" t="3323" r="4330"/>
          <a:stretch>
            <a:fillRect/>
          </a:stretch>
        </p:blipFill>
        <p:spPr>
          <a:xfrm>
            <a:off x="-11739" y="2198345"/>
            <a:ext cx="13028278" cy="6896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Untitled-2.png"/>
          <p:cNvPicPr/>
          <p:nvPr/>
        </p:nvPicPr>
        <p:blipFill>
          <a:blip r:embed="rId3">
            <a:alphaModFix amt="29000"/>
            <a:extLst/>
          </a:blip>
          <a:srcRect l="38785" r="5330"/>
          <a:stretch>
            <a:fillRect/>
          </a:stretch>
        </p:blipFill>
        <p:spPr>
          <a:xfrm>
            <a:off x="-7180" y="2203902"/>
            <a:ext cx="13019160" cy="691029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1519270" y="-59331"/>
            <a:ext cx="996626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40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6D6D6D"/>
                </a:solidFill>
              </a:rPr>
              <a:t>Our Achievements</a:t>
            </a:r>
          </a:p>
        </p:txBody>
      </p:sp>
      <p:sp>
        <p:nvSpPr>
          <p:cNvPr id="233" name="Shape 233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4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3514904" y="2457094"/>
            <a:ext cx="9495652" cy="5541550"/>
          </a:xfrm>
          <a:prstGeom prst="rect">
            <a:avLst/>
          </a:prstGeom>
          <a:solidFill>
            <a:srgbClr val="FFFFFF">
              <a:alpha val="7437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3953643" y="2605001"/>
            <a:ext cx="8675811" cy="50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50000"/>
              </a:lnSpc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In less than 1.5 year, we </a:t>
            </a:r>
          </a:p>
          <a:p>
            <a:pPr lvl="0" algn="l" defTabSz="457200">
              <a:lnSpc>
                <a:spcPct val="150000"/>
              </a:lnSpc>
              <a:defRPr sz="1800"/>
            </a:pPr>
            <a:endParaRPr sz="2500" dirty="0">
              <a:solidFill>
                <a:srgbClr val="6D6D6D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0868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Launched product BI.datawiz.io</a:t>
            </a:r>
          </a:p>
          <a:p>
            <a:pPr marL="30868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Launched product CL.datawiz.io</a:t>
            </a:r>
          </a:p>
          <a:p>
            <a:pPr marL="30868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Built Mobile app for IPhone and Android</a:t>
            </a:r>
          </a:p>
          <a:p>
            <a:pPr marL="30868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Connected more than 270 retail stores across Ukraine</a:t>
            </a:r>
          </a:p>
          <a:p>
            <a:pPr marL="30868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Partner up with marketing agency like Avarla, Civitta, ZMK</a:t>
            </a:r>
          </a:p>
          <a:p>
            <a:pPr marL="30868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Team of 11 specialists is formed </a:t>
            </a:r>
          </a:p>
          <a:p>
            <a:pPr marL="30868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Built partnership with national university research center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about-us.png"/>
          <p:cNvPicPr/>
          <p:nvPr/>
        </p:nvPicPr>
        <p:blipFill>
          <a:blip r:embed="rId2">
            <a:alphaModFix amt="58260"/>
            <a:extLst/>
          </a:blip>
          <a:stretch>
            <a:fillRect/>
          </a:stretch>
        </p:blipFill>
        <p:spPr>
          <a:xfrm>
            <a:off x="6924044" y="4140430"/>
            <a:ext cx="7471076" cy="4976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Untitled-2.png"/>
          <p:cNvPicPr/>
          <p:nvPr/>
        </p:nvPicPr>
        <p:blipFill>
          <a:blip r:embed="rId3">
            <a:alphaModFix amt="35634"/>
            <a:extLst/>
          </a:blip>
          <a:srcRect l="41237" r="2309"/>
          <a:stretch>
            <a:fillRect/>
          </a:stretch>
        </p:blipFill>
        <p:spPr>
          <a:xfrm>
            <a:off x="-32781" y="2242377"/>
            <a:ext cx="13070362" cy="686749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-23633" y="3187731"/>
            <a:ext cx="7859071" cy="601549"/>
          </a:xfrm>
          <a:prstGeom prst="rect">
            <a:avLst/>
          </a:prstGeom>
          <a:solidFill>
            <a:srgbClr val="FFFFFF">
              <a:alpha val="7403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-5774" y="5464266"/>
            <a:ext cx="7859071" cy="601548"/>
          </a:xfrm>
          <a:prstGeom prst="rect">
            <a:avLst/>
          </a:prstGeom>
          <a:solidFill>
            <a:srgbClr val="FFFFFF">
              <a:alpha val="373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1786726" y="133618"/>
            <a:ext cx="996626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40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6D6D6D"/>
                </a:solidFill>
              </a:rPr>
              <a:t>Our customers segments</a:t>
            </a:r>
          </a:p>
        </p:txBody>
      </p:sp>
      <p:sp>
        <p:nvSpPr>
          <p:cNvPr id="247" name="Shape 247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8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653946" y="3077771"/>
            <a:ext cx="6871743" cy="397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0834" lvl="0" indent="-330834" algn="l" defTabSz="457200">
              <a:lnSpc>
                <a:spcPct val="150000"/>
              </a:lnSpc>
              <a:defRPr sz="1800"/>
            </a:pPr>
            <a:r>
              <a:rPr sz="2800" b="1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Small and middle size retail chains</a:t>
            </a:r>
          </a:p>
          <a:p>
            <a:pPr marL="737023" lvl="0" indent="-296333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4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Executive level</a:t>
            </a:r>
          </a:p>
          <a:p>
            <a:pPr marL="737023" lvl="0" indent="-296333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4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Marketing manager</a:t>
            </a:r>
          </a:p>
          <a:p>
            <a:pPr marL="737023" lvl="0" indent="-296333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4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Shop owner/manager</a:t>
            </a:r>
          </a:p>
          <a:p>
            <a:pPr marL="330834" lvl="0" indent="-330834" algn="l" defTabSz="457200">
              <a:lnSpc>
                <a:spcPct val="150000"/>
              </a:lnSpc>
              <a:defRPr sz="1800"/>
            </a:pPr>
            <a:r>
              <a:rPr sz="2800" b="1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Retail Marketing/Consulting companies</a:t>
            </a:r>
          </a:p>
          <a:p>
            <a:pPr marL="681778" lvl="0" indent="-296333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4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Marketing researcher </a:t>
            </a:r>
          </a:p>
          <a:p>
            <a:pPr marL="681778" lvl="0" indent="-296333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4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Business trainer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hcjjctv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54659"/>
            <a:ext cx="13004801" cy="8666482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-25400" y="-42334"/>
            <a:ext cx="13004800" cy="152883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1788652" y="-357420"/>
            <a:ext cx="996626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40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6D6D6D"/>
                </a:solidFill>
              </a:rPr>
              <a:t>Now we are working on</a:t>
            </a:r>
          </a:p>
        </p:txBody>
      </p:sp>
      <p:sp>
        <p:nvSpPr>
          <p:cNvPr id="258" name="Shape 258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59" name="Logo.ai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5026728" y="1460316"/>
            <a:ext cx="7968230" cy="2271780"/>
          </a:xfrm>
          <a:prstGeom prst="rect">
            <a:avLst/>
          </a:prstGeom>
          <a:solidFill>
            <a:srgbClr val="FFFFFF">
              <a:alpha val="6999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614476" y="1691628"/>
            <a:ext cx="6606798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Creating automatic purchasing system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Optimizing stock products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Improving cash flow</a:t>
            </a:r>
          </a:p>
        </p:txBody>
      </p:sp>
      <p:sp>
        <p:nvSpPr>
          <p:cNvPr id="264" name="Shape 264"/>
          <p:cNvSpPr/>
          <p:nvPr/>
        </p:nvSpPr>
        <p:spPr>
          <a:xfrm>
            <a:off x="689173" y="4028958"/>
            <a:ext cx="588897" cy="601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>
              <a:alpha val="1948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65" name="Untitled-2.png"/>
          <p:cNvPicPr/>
          <p:nvPr/>
        </p:nvPicPr>
        <p:blipFill>
          <a:blip r:embed="rId4">
            <a:alphaModFix amt="10000"/>
            <a:extLst/>
          </a:blip>
          <a:srcRect r="49406"/>
          <a:stretch>
            <a:fillRect/>
          </a:stretch>
        </p:blipFill>
        <p:spPr>
          <a:xfrm>
            <a:off x="-47030" y="1486295"/>
            <a:ext cx="13047981" cy="7649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Where-are-we-going.png"/>
          <p:cNvPicPr/>
          <p:nvPr/>
        </p:nvPicPr>
        <p:blipFill>
          <a:blip r:embed="rId2">
            <a:alphaModFix amt="85800"/>
            <a:extLst/>
          </a:blip>
          <a:stretch>
            <a:fillRect/>
          </a:stretch>
        </p:blipFill>
        <p:spPr>
          <a:xfrm>
            <a:off x="0" y="3983342"/>
            <a:ext cx="13004801" cy="5108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Untitled-2.png"/>
          <p:cNvPicPr/>
          <p:nvPr/>
        </p:nvPicPr>
        <p:blipFill>
          <a:blip r:embed="rId3">
            <a:alphaModFix amt="19864"/>
            <a:extLst/>
          </a:blip>
          <a:srcRect l="39721" r="3633"/>
          <a:stretch>
            <a:fillRect/>
          </a:stretch>
        </p:blipFill>
        <p:spPr>
          <a:xfrm>
            <a:off x="-13931" y="2283832"/>
            <a:ext cx="13032662" cy="682450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271"/>
          <p:cNvSpPr/>
          <p:nvPr/>
        </p:nvSpPr>
        <p:spPr>
          <a:xfrm>
            <a:off x="1519270" y="105769"/>
            <a:ext cx="996626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40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6D6D6D"/>
                </a:solidFill>
              </a:rPr>
              <a:t>Where are we going?</a:t>
            </a:r>
          </a:p>
        </p:txBody>
      </p:sp>
      <p:sp>
        <p:nvSpPr>
          <p:cNvPr id="272" name="Shape 272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73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2145010" y="3573297"/>
            <a:ext cx="10926697" cy="2345731"/>
          </a:xfrm>
          <a:prstGeom prst="rect">
            <a:avLst/>
          </a:prstGeom>
          <a:solidFill>
            <a:srgbClr val="FFFFFF">
              <a:alpha val="6503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2922143" y="3831762"/>
            <a:ext cx="7160514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Deep Deployment BigData tech in retail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In-depth coverage of Ukraine local market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Customer development in USA and China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Untitled-2.png"/>
          <p:cNvPicPr/>
          <p:nvPr/>
        </p:nvPicPr>
        <p:blipFill>
          <a:blip r:embed="rId2">
            <a:alphaModFix amt="25000"/>
            <a:extLst/>
          </a:blip>
          <a:srcRect l="24615" r="8405"/>
          <a:stretch>
            <a:fillRect/>
          </a:stretch>
        </p:blipFill>
        <p:spPr>
          <a:xfrm>
            <a:off x="-28501" y="3982584"/>
            <a:ext cx="13061802" cy="5784426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2534642" y="1684447"/>
            <a:ext cx="2977985" cy="297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534642" y="1697147"/>
            <a:ext cx="2977985" cy="29779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xfrm>
            <a:off x="5632648" y="2222500"/>
            <a:ext cx="8181777" cy="3302000"/>
          </a:xfrm>
          <a:prstGeom prst="rect">
            <a:avLst/>
          </a:prstGeom>
        </p:spPr>
        <p:txBody>
          <a:bodyPr/>
          <a:lstStyle/>
          <a:p>
            <a:pPr lvl="0" algn="l" defTabSz="457200">
              <a:defRPr sz="1800"/>
            </a:pPr>
            <a:r>
              <a:rPr sz="25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YOUR CONCERN IS OUR RESPONSIBILITY</a:t>
            </a:r>
          </a:p>
          <a:p>
            <a:pPr lvl="0" algn="l" defTabSz="457200">
              <a:defRPr sz="1800"/>
            </a:pPr>
            <a:endParaRPr sz="2500" b="1">
              <a:solidFill>
                <a:srgbClr val="937AB2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85" name="Logo.ai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24958" y="2151347"/>
            <a:ext cx="6613017" cy="220898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295008" y="3320436"/>
            <a:ext cx="2194125" cy="4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9962292" y="3255940"/>
            <a:ext cx="2485034" cy="23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5662614" y="5190066"/>
            <a:ext cx="2382306" cy="264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50000"/>
              </a:lnSpc>
              <a:defRPr sz="1800"/>
            </a:pPr>
            <a:r>
              <a:rPr sz="17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Datawiz Inc.</a:t>
            </a:r>
          </a:p>
          <a:p>
            <a:pPr lvl="0" algn="l" defTabSz="457200">
              <a:lnSpc>
                <a:spcPct val="150000"/>
              </a:lnSpc>
              <a:defRPr sz="1800"/>
            </a:pPr>
            <a:r>
              <a:rPr sz="17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www.datawiz.io</a:t>
            </a:r>
          </a:p>
          <a:p>
            <a:pPr lvl="0" algn="l" defTabSz="457200">
              <a:lnSpc>
                <a:spcPct val="150000"/>
              </a:lnSpc>
              <a:defRPr sz="1800"/>
            </a:pPr>
            <a:r>
              <a:rPr sz="17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1811 Silverside RD, </a:t>
            </a:r>
          </a:p>
          <a:p>
            <a:pPr lvl="0" algn="l" defTabSz="457200">
              <a:lnSpc>
                <a:spcPct val="150000"/>
              </a:lnSpc>
              <a:defRPr sz="1800"/>
            </a:pPr>
            <a:r>
              <a:rPr sz="17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Wilmington, DE, 19810</a:t>
            </a:r>
          </a:p>
          <a:p>
            <a:pPr lvl="0" algn="l" defTabSz="457200">
              <a:lnSpc>
                <a:spcPct val="150000"/>
              </a:lnSpc>
              <a:defRPr sz="1800"/>
            </a:pPr>
            <a:r>
              <a:rPr sz="17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United States</a:t>
            </a:r>
          </a:p>
          <a:p>
            <a:pPr lvl="0" algn="l" defTabSz="457200">
              <a:lnSpc>
                <a:spcPct val="150000"/>
              </a:lnSpc>
              <a:defRPr sz="1800"/>
            </a:pPr>
            <a:r>
              <a:rPr sz="1700" u="sng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  <a:hlinkClick r:id="rId4"/>
              </a:rPr>
              <a:t>hello@datawiz.io</a:t>
            </a:r>
            <a:endParaRPr sz="1700" u="sng">
              <a:solidFill>
                <a:srgbClr val="6D6D6D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89" name="email-icon-vector-email_4096_black.png"/>
          <p:cNvPicPr/>
          <p:nvPr/>
        </p:nvPicPr>
        <p:blipFill>
          <a:blip r:embed="rId5">
            <a:alphaModFix amt="29919"/>
            <a:extLst/>
          </a:blip>
          <a:srcRect l="22744" b="32411"/>
          <a:stretch>
            <a:fillRect/>
          </a:stretch>
        </p:blipFill>
        <p:spPr>
          <a:xfrm>
            <a:off x="-33176" y="5861068"/>
            <a:ext cx="4458530" cy="3900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email-icon-vector-email_4096_black.png"/>
          <p:cNvPicPr/>
          <p:nvPr/>
        </p:nvPicPr>
        <p:blipFill>
          <a:blip r:embed="rId5">
            <a:alphaModFix amt="29919"/>
            <a:extLst/>
          </a:blip>
          <a:stretch>
            <a:fillRect/>
          </a:stretch>
        </p:blipFill>
        <p:spPr>
          <a:xfrm rot="19703961">
            <a:off x="839559" y="4390563"/>
            <a:ext cx="2920724" cy="292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email-icon-vector-email_4096_black.png"/>
          <p:cNvPicPr/>
          <p:nvPr/>
        </p:nvPicPr>
        <p:blipFill>
          <a:blip r:embed="rId5">
            <a:alphaModFix amt="29919"/>
            <a:extLst/>
          </a:blip>
          <a:stretch>
            <a:fillRect/>
          </a:stretch>
        </p:blipFill>
        <p:spPr>
          <a:xfrm rot="21052366">
            <a:off x="3153809" y="6166433"/>
            <a:ext cx="1739651" cy="1739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MachineLearning_ProductDetailBanner copy.png"/>
          <p:cNvPicPr/>
          <p:nvPr/>
        </p:nvPicPr>
        <p:blipFill>
          <a:blip r:embed="rId2">
            <a:alphaModFix amt="10000"/>
            <a:extLst/>
          </a:blip>
          <a:stretch>
            <a:fillRect/>
          </a:stretch>
        </p:blipFill>
        <p:spPr>
          <a:xfrm>
            <a:off x="-308439" y="1682775"/>
            <a:ext cx="13644152" cy="2404046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Shape 44"/>
          <p:cNvSpPr/>
          <p:nvPr/>
        </p:nvSpPr>
        <p:spPr>
          <a:xfrm>
            <a:off x="-62046" y="1682775"/>
            <a:ext cx="13103491" cy="2404046"/>
          </a:xfrm>
          <a:prstGeom prst="rect">
            <a:avLst/>
          </a:prstGeom>
          <a:solidFill>
            <a:srgbClr val="51A7F9">
              <a:alpha val="6502"/>
            </a:srgbClr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51A7F9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A7F9"/>
                </a:solidFill>
              </a:rPr>
              <a:t>ђ</a:t>
            </a:r>
          </a:p>
        </p:txBody>
      </p:sp>
      <p:pic>
        <p:nvPicPr>
          <p:cNvPr id="45" name="Untitled-2.png"/>
          <p:cNvPicPr/>
          <p:nvPr/>
        </p:nvPicPr>
        <p:blipFill>
          <a:blip r:embed="rId3">
            <a:alphaModFix amt="15000"/>
            <a:extLst/>
          </a:blip>
          <a:srcRect l="7570" r="15998"/>
          <a:stretch>
            <a:fillRect/>
          </a:stretch>
        </p:blipFill>
        <p:spPr>
          <a:xfrm>
            <a:off x="-25225" y="4084517"/>
            <a:ext cx="13055251" cy="5066566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-62046" y="5879438"/>
            <a:ext cx="13103491" cy="3269854"/>
          </a:xfrm>
          <a:prstGeom prst="rect">
            <a:avLst/>
          </a:prstGeom>
          <a:solidFill>
            <a:srgbClr val="B36AE2">
              <a:alpha val="7000"/>
            </a:srgbClr>
          </a:solid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2364738" y="3160282"/>
            <a:ext cx="1899920" cy="189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8762152" y="3097830"/>
            <a:ext cx="2024824" cy="2024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10294333" y="4880388"/>
            <a:ext cx="2024824" cy="20248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7084828" y="4880388"/>
            <a:ext cx="2035540" cy="2035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954704" y="4880388"/>
            <a:ext cx="2035540" cy="2035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677256" y="4875030"/>
            <a:ext cx="2035540" cy="2035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5003538" y="-187315"/>
            <a:ext cx="3536488" cy="2159001"/>
          </a:xfrm>
          <a:prstGeom prst="rect">
            <a:avLst/>
          </a:prstGeom>
        </p:spPr>
        <p:txBody>
          <a:bodyPr/>
          <a:lstStyle>
            <a:lvl1pPr defTabSz="457200">
              <a:defRPr sz="52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6D6D6D"/>
                </a:solidFill>
              </a:rPr>
              <a:t>Our Team</a:t>
            </a:r>
          </a:p>
        </p:txBody>
      </p:sp>
      <p:pic>
        <p:nvPicPr>
          <p:cNvPr id="55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89654" y="5102638"/>
            <a:ext cx="1591040" cy="159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3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8649" y="5096422"/>
            <a:ext cx="1592755" cy="1592756"/>
          </a:xfrm>
          <a:prstGeom prst="rect">
            <a:avLst/>
          </a:prstGeom>
          <a:ln w="25400">
            <a:miter lim="400000"/>
          </a:ln>
        </p:spPr>
      </p:pic>
      <p:pic>
        <p:nvPicPr>
          <p:cNvPr id="58" name="6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07078" y="5102638"/>
            <a:ext cx="1591040" cy="159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4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11225" y="5097280"/>
            <a:ext cx="1591040" cy="1591040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2325691" y="2004532"/>
            <a:ext cx="1978014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24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Xiang Ting</a:t>
            </a:r>
            <a:endParaRPr sz="2400" b="1" u="sng">
              <a:solidFill>
                <a:srgbClr val="6D6D6D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19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(CEO Datawiz.io)</a:t>
            </a:r>
          </a:p>
        </p:txBody>
      </p:sp>
      <p:sp>
        <p:nvSpPr>
          <p:cNvPr id="61" name="Shape 61"/>
          <p:cNvSpPr/>
          <p:nvPr/>
        </p:nvSpPr>
        <p:spPr>
          <a:xfrm>
            <a:off x="8348269" y="2004532"/>
            <a:ext cx="2852590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24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Volodymyr Nepiuk</a:t>
            </a:r>
            <a:endParaRPr sz="2400" u="sng">
              <a:solidFill>
                <a:srgbClr val="6D6D6D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19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(CTO Datawiz.io)</a:t>
            </a:r>
          </a:p>
        </p:txBody>
      </p:sp>
      <p:sp>
        <p:nvSpPr>
          <p:cNvPr id="62" name="Shape 62"/>
          <p:cNvSpPr/>
          <p:nvPr/>
        </p:nvSpPr>
        <p:spPr>
          <a:xfrm>
            <a:off x="318930" y="7075732"/>
            <a:ext cx="2675993" cy="1296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24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Igor Ryabenkiy </a:t>
            </a:r>
          </a:p>
          <a:p>
            <a:pPr marL="330834" lvl="0" indent="-330834" defTabSz="457200">
              <a:lnSpc>
                <a:spcPct val="120000"/>
              </a:lnSpc>
              <a:defRPr sz="1800"/>
            </a:pPr>
            <a:r>
              <a:rPr sz="19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(mentor, Managing </a:t>
            </a:r>
          </a:p>
          <a:p>
            <a:pPr marL="330834" lvl="0" indent="-330834" defTabSz="457200">
              <a:lnSpc>
                <a:spcPct val="120000"/>
              </a:lnSpc>
              <a:defRPr sz="1800"/>
            </a:pPr>
            <a:r>
              <a:rPr sz="19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Partner at Altair Capital)</a:t>
            </a:r>
          </a:p>
        </p:txBody>
      </p:sp>
      <p:sp>
        <p:nvSpPr>
          <p:cNvPr id="63" name="Shape 63"/>
          <p:cNvSpPr/>
          <p:nvPr/>
        </p:nvSpPr>
        <p:spPr>
          <a:xfrm>
            <a:off x="3467343" y="7056258"/>
            <a:ext cx="2832461" cy="94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24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Laurent Gil </a:t>
            </a:r>
          </a:p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19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(mentor, exCEO Viewdel)</a:t>
            </a:r>
          </a:p>
        </p:txBody>
      </p:sp>
      <p:sp>
        <p:nvSpPr>
          <p:cNvPr id="64" name="Shape 64"/>
          <p:cNvSpPr/>
          <p:nvPr/>
        </p:nvSpPr>
        <p:spPr>
          <a:xfrm>
            <a:off x="6536514" y="7048228"/>
            <a:ext cx="2935438" cy="1647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24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Jonathan Romley </a:t>
            </a:r>
          </a:p>
          <a:p>
            <a:pPr marL="330834" lvl="0" indent="-330834" defTabSz="457200">
              <a:lnSpc>
                <a:spcPct val="120000"/>
              </a:lnSpc>
              <a:defRPr sz="1800"/>
            </a:pPr>
            <a:r>
              <a:rPr sz="19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(mentor, exCTO Viewdel, </a:t>
            </a:r>
          </a:p>
          <a:p>
            <a:pPr marL="330834" lvl="0" indent="-330834" defTabSz="457200">
              <a:lnSpc>
                <a:spcPct val="120000"/>
              </a:lnSpc>
              <a:defRPr sz="1800"/>
            </a:pPr>
            <a:r>
              <a:rPr sz="19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CEO Avarla)</a:t>
            </a:r>
          </a:p>
        </p:txBody>
      </p:sp>
      <p:sp>
        <p:nvSpPr>
          <p:cNvPr id="65" name="Shape 65"/>
          <p:cNvSpPr/>
          <p:nvPr/>
        </p:nvSpPr>
        <p:spPr>
          <a:xfrm>
            <a:off x="9683263" y="7046323"/>
            <a:ext cx="3069165" cy="138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24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Igor Shoifot </a:t>
            </a:r>
          </a:p>
          <a:p>
            <a:pPr marL="330834" lvl="0" indent="-330834" defTabSz="457200">
              <a:lnSpc>
                <a:spcPct val="150000"/>
              </a:lnSpc>
              <a:defRPr sz="1800"/>
            </a:pPr>
            <a:r>
              <a:rPr sz="19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(mentor, TMT Investments)</a:t>
            </a:r>
          </a:p>
        </p:txBody>
      </p:sp>
      <p:sp>
        <p:nvSpPr>
          <p:cNvPr id="78" name="Shape 78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79" name="Shape 79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525701" y="4097640"/>
            <a:ext cx="3994415" cy="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pic>
        <p:nvPicPr>
          <p:cNvPr id="69" name="1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973700" y="3297656"/>
            <a:ext cx="1591040" cy="159104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9193802" y="8722020"/>
            <a:ext cx="3490262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6D6D6D"/>
                </a:solidFill>
              </a:rPr>
              <a:t>Viewdel was aquired by Google</a:t>
            </a:r>
          </a:p>
        </p:txBody>
      </p:sp>
      <p:pic>
        <p:nvPicPr>
          <p:cNvPr id="71" name="3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472811" y="3306189"/>
            <a:ext cx="1591040" cy="1591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Untitled-2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762152" y="3089297"/>
            <a:ext cx="2024824" cy="2024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Untitled-2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302286" y="3097830"/>
            <a:ext cx="2024824" cy="2024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Untitled-2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294333" y="4880388"/>
            <a:ext cx="2024824" cy="2024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Untitled-2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949346" y="4858956"/>
            <a:ext cx="2078403" cy="2078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Untitled-2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085686" y="4853606"/>
            <a:ext cx="2068732" cy="20687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Untitled-2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1898" y="4869672"/>
            <a:ext cx="2035540" cy="2035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n-Happy-Farm copy.png"/>
          <p:cNvPicPr/>
          <p:nvPr/>
        </p:nvPicPr>
        <p:blipFill>
          <a:blip r:embed="rId2">
            <a:alphaModFix amt="75000"/>
            <a:extLst/>
          </a:blip>
          <a:stretch>
            <a:fillRect/>
          </a:stretch>
        </p:blipFill>
        <p:spPr>
          <a:xfrm>
            <a:off x="483032" y="2942540"/>
            <a:ext cx="5060014" cy="6159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Untitle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08003" y="6235608"/>
            <a:ext cx="3285262" cy="2518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Untitled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12442" y="6962129"/>
            <a:ext cx="2280095" cy="1646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Untitled-2.png"/>
          <p:cNvPicPr/>
          <p:nvPr/>
        </p:nvPicPr>
        <p:blipFill>
          <a:blip r:embed="rId5">
            <a:alphaModFix amt="35634"/>
            <a:extLst/>
          </a:blip>
          <a:srcRect l="1652" r="38625"/>
          <a:stretch>
            <a:fillRect/>
          </a:stretch>
        </p:blipFill>
        <p:spPr>
          <a:xfrm>
            <a:off x="-6615" y="2654269"/>
            <a:ext cx="13018029" cy="6465593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87" name="Logo.ai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397933" y="9317909"/>
            <a:ext cx="5234319" cy="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95" name="Shape 95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90" name="Shape 90"/>
          <p:cNvSpPr/>
          <p:nvPr/>
        </p:nvSpPr>
        <p:spPr>
          <a:xfrm>
            <a:off x="3762110" y="266636"/>
            <a:ext cx="548058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52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6D6D6D"/>
                </a:solidFill>
              </a:rPr>
              <a:t>Investment</a:t>
            </a:r>
          </a:p>
        </p:txBody>
      </p:sp>
      <p:sp>
        <p:nvSpPr>
          <p:cNvPr id="91" name="Shape 91"/>
          <p:cNvSpPr/>
          <p:nvPr/>
        </p:nvSpPr>
        <p:spPr>
          <a:xfrm>
            <a:off x="8188159" y="3189393"/>
            <a:ext cx="4106466" cy="4678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 defTabSz="457200">
              <a:lnSpc>
                <a:spcPct val="120000"/>
              </a:lnSpc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from Happy Farm </a:t>
            </a:r>
          </a:p>
          <a:p>
            <a:pPr lvl="0" algn="l" defTabSz="457200">
              <a:lnSpc>
                <a:spcPct val="120000"/>
              </a:lnSpc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(US/Ukrainian incubator)</a:t>
            </a:r>
          </a:p>
          <a:p>
            <a:pPr lvl="0" algn="l" defTabSz="457200">
              <a:lnSpc>
                <a:spcPct val="120000"/>
              </a:lnSpc>
              <a:defRPr sz="1800"/>
            </a:pPr>
            <a:endParaRPr sz="2800">
              <a:solidFill>
                <a:srgbClr val="6D6D6D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lnSpc>
                <a:spcPct val="120000"/>
              </a:lnSpc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seed investment from </a:t>
            </a:r>
          </a:p>
          <a:p>
            <a:pPr lvl="0" algn="l" defTabSz="457200">
              <a:lnSpc>
                <a:spcPct val="120000"/>
              </a:lnSpc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Russian venture fund </a:t>
            </a:r>
          </a:p>
          <a:p>
            <a:pPr lvl="0" algn="l" defTabSz="457200">
              <a:lnSpc>
                <a:spcPct val="120000"/>
              </a:lnSpc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Altair Capital</a:t>
            </a:r>
          </a:p>
          <a:p>
            <a:pPr lvl="0" algn="l" defTabSz="457200">
              <a:lnSpc>
                <a:spcPct val="120000"/>
              </a:lnSpc>
              <a:defRPr sz="1800"/>
            </a:pPr>
            <a:endParaRPr sz="2800">
              <a:solidFill>
                <a:srgbClr val="6D6D6D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lnSpc>
                <a:spcPct val="120000"/>
              </a:lnSpc>
              <a:defRPr sz="1800"/>
            </a:pPr>
            <a:r>
              <a:rPr sz="28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sp>
        <p:nvSpPr>
          <p:cNvPr id="92" name="Shape 92"/>
          <p:cNvSpPr/>
          <p:nvPr/>
        </p:nvSpPr>
        <p:spPr>
          <a:xfrm>
            <a:off x="5631309" y="3221566"/>
            <a:ext cx="149850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6D6D6D"/>
                </a:solidFill>
              </a:rPr>
              <a:t>$ 75 000</a:t>
            </a:r>
          </a:p>
        </p:txBody>
      </p:sp>
      <p:sp>
        <p:nvSpPr>
          <p:cNvPr id="93" name="Shape 93"/>
          <p:cNvSpPr/>
          <p:nvPr/>
        </p:nvSpPr>
        <p:spPr>
          <a:xfrm>
            <a:off x="5654265" y="4753987"/>
            <a:ext cx="169627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 b="1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1">
                <a:solidFill>
                  <a:srgbClr val="6D6D6D"/>
                </a:solidFill>
              </a:rPr>
              <a:t>$ 100 000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вокруг земли.png"/>
          <p:cNvPicPr/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0" y="1945321"/>
            <a:ext cx="13004801" cy="7186007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/>
        </p:nvSpPr>
        <p:spPr>
          <a:xfrm>
            <a:off x="3762110" y="304736"/>
            <a:ext cx="548058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457200">
              <a:defRPr sz="1800"/>
            </a:pPr>
            <a:r>
              <a:rPr sz="52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rPr>
              <a:t>Our Mission</a:t>
            </a:r>
            <a:r>
              <a:rPr sz="3800">
                <a:latin typeface="ヒラギノ丸ゴ Pro"/>
                <a:ea typeface="ヒラギノ丸ゴ Pro"/>
                <a:cs typeface="ヒラギノ丸ゴ Pro"/>
                <a:sym typeface="ヒラギノ丸ゴ Pro"/>
              </a:rPr>
              <a:t/>
            </a:r>
            <a:br>
              <a:rPr sz="3800">
                <a:latin typeface="ヒラギノ丸ゴ Pro"/>
                <a:ea typeface="ヒラギノ丸ゴ Pro"/>
                <a:cs typeface="ヒラギノ丸ゴ Pro"/>
                <a:sym typeface="ヒラギノ丸ゴ Pro"/>
              </a:rPr>
            </a:br>
            <a:endParaRPr sz="3800">
              <a:latin typeface="ヒラギノ丸ゴ Pro"/>
              <a:ea typeface="ヒラギノ丸ゴ Pro"/>
              <a:cs typeface="ヒラギノ丸ゴ Pro"/>
              <a:sym typeface="ヒラギノ丸ゴ Pro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00" name="Logo.ai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/>
        </p:nvSpPr>
        <p:spPr>
          <a:xfrm>
            <a:off x="397933" y="9326045"/>
            <a:ext cx="5262431" cy="3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-42334" y="1931440"/>
            <a:ext cx="13089468" cy="1179498"/>
          </a:xfrm>
          <a:prstGeom prst="rect">
            <a:avLst/>
          </a:prstGeom>
          <a:solidFill>
            <a:srgbClr val="FFFFFF">
              <a:alpha val="45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582489" y="2235200"/>
            <a:ext cx="983982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800">
                <a:solidFill>
                  <a:srgbClr val="AC57A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AC57A3"/>
                </a:solidFill>
              </a:rPr>
              <a:t>Understanding and predicting of consumers around the world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17_02_2.png"/>
          <p:cNvPicPr/>
          <p:nvPr/>
        </p:nvPicPr>
        <p:blipFill>
          <a:blip r:embed="rId2">
            <a:alphaModFix amt="50000"/>
            <a:extLst/>
          </a:blip>
          <a:srcRect r="9275"/>
          <a:stretch>
            <a:fillRect/>
          </a:stretch>
        </p:blipFill>
        <p:spPr>
          <a:xfrm>
            <a:off x="1559" y="2001342"/>
            <a:ext cx="13001682" cy="6980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Untitled-2.png"/>
          <p:cNvPicPr/>
          <p:nvPr/>
        </p:nvPicPr>
        <p:blipFill>
          <a:blip r:embed="rId3">
            <a:alphaModFix amt="15000"/>
            <a:extLst/>
          </a:blip>
          <a:srcRect l="28483" r="17253"/>
          <a:stretch>
            <a:fillRect/>
          </a:stretch>
        </p:blipFill>
        <p:spPr>
          <a:xfrm>
            <a:off x="-41817" y="1969535"/>
            <a:ext cx="13088434" cy="7154542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Shape 110"/>
          <p:cNvSpPr/>
          <p:nvPr/>
        </p:nvSpPr>
        <p:spPr>
          <a:xfrm>
            <a:off x="3762110" y="-67797"/>
            <a:ext cx="548058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52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6D6D6D"/>
                </a:solidFill>
              </a:rPr>
              <a:t>Our Technology</a:t>
            </a:r>
          </a:p>
        </p:txBody>
      </p:sp>
      <p:sp>
        <p:nvSpPr>
          <p:cNvPr id="111" name="Shape 111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2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397933" y="9326045"/>
            <a:ext cx="5277314" cy="3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3679571" y="3216318"/>
            <a:ext cx="4159797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MACHINE LEARNING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PREDICTIVE ANALYSIS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TIME SERIES ANALYSIS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DATA MINING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APRIORI ALGORITHM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CLOUD COMPUTING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CLUSTERING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3 copy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4673" y="1660151"/>
            <a:ext cx="13077022" cy="7453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Untitled-2.png"/>
          <p:cNvPicPr/>
          <p:nvPr/>
        </p:nvPicPr>
        <p:blipFill>
          <a:blip r:embed="rId3">
            <a:alphaModFix amt="25000"/>
            <a:extLst/>
          </a:blip>
          <a:srcRect l="41029" r="7006"/>
          <a:stretch>
            <a:fillRect/>
          </a:stretch>
        </p:blipFill>
        <p:spPr>
          <a:xfrm>
            <a:off x="-26068" y="1660106"/>
            <a:ext cx="13056937" cy="745322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4031492" y="135403"/>
            <a:ext cx="548058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defTabSz="425195">
              <a:defRPr sz="1800"/>
            </a:pPr>
            <a:r>
              <a:rPr sz="4836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rPr>
              <a:t>Our Products can</a:t>
            </a:r>
            <a:r>
              <a:rPr sz="3534">
                <a:latin typeface="ヒラギノ丸ゴ Pro"/>
                <a:ea typeface="ヒラギノ丸ゴ Pro"/>
                <a:cs typeface="ヒラギノ丸ゴ Pro"/>
                <a:sym typeface="ヒラギノ丸ゴ Pro"/>
              </a:rPr>
              <a:t/>
            </a:r>
            <a:br>
              <a:rPr sz="3534">
                <a:latin typeface="ヒラギノ丸ゴ Pro"/>
                <a:ea typeface="ヒラギノ丸ゴ Pro"/>
                <a:cs typeface="ヒラギノ丸ゴ Pro"/>
                <a:sym typeface="ヒラギノ丸ゴ Pro"/>
              </a:rPr>
            </a:br>
            <a:endParaRPr sz="3534">
              <a:latin typeface="ヒラギノ丸ゴ Pro"/>
              <a:ea typeface="ヒラギノ丸ゴ Pro"/>
              <a:cs typeface="ヒラギノ丸ゴ Pro"/>
              <a:sym typeface="ヒラギノ丸ゴ Pro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3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397933" y="9326045"/>
            <a:ext cx="5240934" cy="10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7656151" y="1896996"/>
            <a:ext cx="5340020" cy="4430581"/>
          </a:xfrm>
          <a:prstGeom prst="rect">
            <a:avLst/>
          </a:prstGeom>
          <a:solidFill>
            <a:srgbClr val="FFFFFF">
              <a:alpha val="4261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7843508" y="2041189"/>
            <a:ext cx="4672015" cy="391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Monitor all stores in real time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Visualize real-time sales data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Help increase sales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Optimize product assortment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Build price elasticity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Plan marketing activities</a:t>
            </a:r>
          </a:p>
          <a:p>
            <a:pPr marL="345722" lvl="0" indent="-345722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Improve of product layout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43.png"/>
          <p:cNvPicPr/>
          <p:nvPr/>
        </p:nvPicPr>
        <p:blipFill>
          <a:blip r:embed="rId2">
            <a:alphaModFix amt="51879"/>
            <a:extLst/>
          </a:blip>
          <a:stretch>
            <a:fillRect/>
          </a:stretch>
        </p:blipFill>
        <p:spPr>
          <a:xfrm>
            <a:off x="-1" y="4211500"/>
            <a:ext cx="13004801" cy="491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Untitled-2.png"/>
          <p:cNvPicPr/>
          <p:nvPr/>
        </p:nvPicPr>
        <p:blipFill>
          <a:blip r:embed="rId3">
            <a:alphaModFix amt="35634"/>
            <a:extLst/>
          </a:blip>
          <a:srcRect l="42901" r="5034"/>
          <a:stretch>
            <a:fillRect/>
          </a:stretch>
        </p:blipFill>
        <p:spPr>
          <a:xfrm>
            <a:off x="-10849" y="1715783"/>
            <a:ext cx="13026498" cy="7421533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3762110" y="-256291"/>
            <a:ext cx="548058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52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6D6D6D"/>
                </a:solidFill>
              </a:rPr>
              <a:t>Our Solutions</a:t>
            </a:r>
          </a:p>
        </p:txBody>
      </p:sp>
      <p:sp>
        <p:nvSpPr>
          <p:cNvPr id="134" name="Shape 134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5" name="Logo.ai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4201750" y="1921106"/>
            <a:ext cx="8847339" cy="601549"/>
          </a:xfrm>
          <a:prstGeom prst="rect">
            <a:avLst/>
          </a:prstGeom>
          <a:solidFill>
            <a:srgbClr val="FFFFFF">
              <a:alpha val="83328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4173771" y="5351849"/>
            <a:ext cx="8903298" cy="601549"/>
          </a:xfrm>
          <a:prstGeom prst="rect">
            <a:avLst/>
          </a:prstGeom>
          <a:solidFill>
            <a:srgbClr val="FFFFFF">
              <a:alpha val="55124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4312391" y="1883528"/>
            <a:ext cx="5488040" cy="50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30834" lvl="0" indent="-330834" algn="l" defTabSz="457200">
              <a:lnSpc>
                <a:spcPct val="150000"/>
              </a:lnSpc>
              <a:defRPr sz="1800"/>
            </a:pPr>
            <a:r>
              <a:rPr sz="2500" b="1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BI Datawiz.io</a:t>
            </a:r>
          </a:p>
          <a:p>
            <a:pPr marL="74937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 Business intelligence based on </a:t>
            </a:r>
          </a:p>
          <a:p>
            <a:pPr marL="716280" lvl="0" indent="-275590" algn="l" defTabSz="457200">
              <a:lnSpc>
                <a:spcPct val="150000"/>
              </a:lnSpc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     real time transactional data</a:t>
            </a:r>
          </a:p>
          <a:p>
            <a:pPr marL="74937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	Datawiz Mobile Application</a:t>
            </a:r>
          </a:p>
          <a:p>
            <a:pPr marL="749370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	SMS Reporting Services </a:t>
            </a:r>
          </a:p>
          <a:p>
            <a:pPr marL="716280" lvl="0" indent="-275590" algn="l" defTabSz="457200">
              <a:lnSpc>
                <a:spcPct val="150000"/>
              </a:lnSpc>
              <a:defRPr sz="1800"/>
            </a:pPr>
            <a:endParaRPr sz="2500" dirty="0">
              <a:solidFill>
                <a:srgbClr val="6D6D6D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330834" lvl="0" indent="-330834" algn="l" defTabSz="457200">
              <a:lnSpc>
                <a:spcPct val="150000"/>
              </a:lnSpc>
              <a:defRPr sz="1800"/>
            </a:pPr>
            <a:r>
              <a:rPr sz="2500" b="1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Datawiz Clustering Engine</a:t>
            </a:r>
          </a:p>
          <a:p>
            <a:pPr marL="694125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Defining customer persona</a:t>
            </a:r>
          </a:p>
          <a:p>
            <a:pPr marL="694125" lvl="0" indent="-308680" algn="l" defTabSz="457200">
              <a:lnSpc>
                <a:spcPct val="150000"/>
              </a:lnSpc>
              <a:buSzPct val="75000"/>
              <a:buChar char="•"/>
              <a:defRPr sz="1800"/>
            </a:pPr>
            <a:r>
              <a:rPr sz="25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Omni-channel approaching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ales-data.png"/>
          <p:cNvPicPr/>
          <p:nvPr/>
        </p:nvPicPr>
        <p:blipFill>
          <a:blip r:embed="rId2">
            <a:alphaModFix amt="77190"/>
            <a:extLst/>
          </a:blip>
          <a:stretch>
            <a:fillRect/>
          </a:stretch>
        </p:blipFill>
        <p:spPr>
          <a:xfrm>
            <a:off x="-1" y="423573"/>
            <a:ext cx="13004801" cy="867785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-25400" y="8466"/>
            <a:ext cx="13055600" cy="18372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5622221" y="2234682"/>
            <a:ext cx="7428420" cy="2855703"/>
          </a:xfrm>
          <a:prstGeom prst="rect">
            <a:avLst/>
          </a:prstGeom>
          <a:solidFill>
            <a:srgbClr val="FFFFFF">
              <a:alpha val="785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581970" y="3001431"/>
            <a:ext cx="5194797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defTabSz="457200">
              <a:lnSpc>
                <a:spcPct val="150000"/>
              </a:lnSpc>
              <a:defRPr sz="1800"/>
            </a:pPr>
            <a:r>
              <a:rPr sz="28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Business intelligence based on </a:t>
            </a:r>
          </a:p>
          <a:p>
            <a:pPr lvl="0" defTabSz="457200">
              <a:lnSpc>
                <a:spcPct val="150000"/>
              </a:lnSpc>
              <a:defRPr sz="1800"/>
            </a:pPr>
            <a:r>
              <a:rPr sz="2800" dirty="0">
                <a:solidFill>
                  <a:srgbClr val="6D6D6D"/>
                </a:solidFill>
                <a:latin typeface="Helvetica"/>
                <a:ea typeface="Helvetica"/>
                <a:cs typeface="Helvetica"/>
                <a:sym typeface="Helvetica"/>
              </a:rPr>
              <a:t>real time transactional data</a:t>
            </a:r>
          </a:p>
        </p:txBody>
      </p:sp>
      <p:sp>
        <p:nvSpPr>
          <p:cNvPr id="148" name="Shape 148"/>
          <p:cNvSpPr/>
          <p:nvPr/>
        </p:nvSpPr>
        <p:spPr>
          <a:xfrm>
            <a:off x="-42334" y="9085774"/>
            <a:ext cx="13089468" cy="6015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4031492" y="-152400"/>
            <a:ext cx="548058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457200">
              <a:defRPr sz="5200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200">
                <a:solidFill>
                  <a:srgbClr val="6D6D6D"/>
                </a:solidFill>
              </a:rPr>
              <a:t>BI Datawiz.io</a:t>
            </a:r>
          </a:p>
        </p:txBody>
      </p:sp>
      <p:sp>
        <p:nvSpPr>
          <p:cNvPr id="150" name="Shape 150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51" name="Logo.ai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9784" y="2769601"/>
            <a:ext cx="3294392" cy="27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848" y="5685695"/>
            <a:ext cx="12235295" cy="3262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9759" y="2771376"/>
            <a:ext cx="6203178" cy="2702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Untitled-2.png"/>
          <p:cNvPicPr/>
          <p:nvPr/>
        </p:nvPicPr>
        <p:blipFill>
          <a:blip r:embed="rId5">
            <a:alphaModFix amt="15000"/>
            <a:extLst/>
          </a:blip>
          <a:srcRect l="41539" r="2981"/>
          <a:stretch>
            <a:fillRect/>
          </a:stretch>
        </p:blipFill>
        <p:spPr>
          <a:xfrm>
            <a:off x="-22062" y="2146654"/>
            <a:ext cx="13048924" cy="697663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497086" y="12228"/>
            <a:ext cx="12010629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defTabSz="352043">
              <a:defRPr sz="4004">
                <a:solidFill>
                  <a:srgbClr val="6D6D6D"/>
                </a:solidFill>
                <a:latin typeface="ヒラギノ丸ゴ Pro"/>
                <a:ea typeface="ヒラギノ丸ゴ Pro"/>
                <a:cs typeface="ヒラギノ丸ゴ Pro"/>
                <a:sym typeface="ヒラギノ丸ゴ Pr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4" dirty="0">
                <a:solidFill>
                  <a:srgbClr val="6D6D6D"/>
                </a:solidFill>
              </a:rPr>
              <a:t>Visualization and stats of main retail KPI on one dashboard</a:t>
            </a:r>
          </a:p>
        </p:txBody>
      </p:sp>
      <p:sp>
        <p:nvSpPr>
          <p:cNvPr id="162" name="Shape 162"/>
          <p:cNvSpPr/>
          <p:nvPr/>
        </p:nvSpPr>
        <p:spPr>
          <a:xfrm>
            <a:off x="5730585" y="8875334"/>
            <a:ext cx="885083" cy="88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3" name="Logo.ai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71358" y="9020853"/>
            <a:ext cx="1800848" cy="601548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66"/>
          <p:cNvSpPr/>
          <p:nvPr/>
        </p:nvSpPr>
        <p:spPr>
          <a:xfrm>
            <a:off x="397933" y="9326045"/>
            <a:ext cx="5259124" cy="18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oval"/>
            <a:tailEnd type="triangle" len="sm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7886307" y="9327827"/>
            <a:ext cx="4663943" cy="5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38100">
            <a:solidFill>
              <a:srgbClr val="773F9B">
                <a:alpha val="50000"/>
              </a:srgbClr>
            </a:solidFill>
            <a:custDash>
              <a:ds d="200000" sp="200000"/>
            </a:custDash>
            <a:miter lim="400000"/>
            <a:headEnd type="triangle" len="sm"/>
            <a:tailEnd type="oval"/>
          </a:ln>
        </p:spPr>
        <p:txBody>
          <a:bodyPr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Macintosh PowerPoint</Application>
  <PresentationFormat>Custom</PresentationFormat>
  <Paragraphs>106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White</vt:lpstr>
      <vt:lpstr>SALES ANALYTIC FOR RETAIL / FMCG</vt:lpstr>
      <vt:lpstr>Our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CONCERN IS OUR RESPONSIBILITY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ANALYTIC FOR RETAIL / FMCG</dc:title>
  <cp:lastModifiedBy>Оленька</cp:lastModifiedBy>
  <cp:revision>1</cp:revision>
  <dcterms:modified xsi:type="dcterms:W3CDTF">2015-06-16T11:34:40Z</dcterms:modified>
</cp:coreProperties>
</file>